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76" r:id="rId3"/>
    <p:sldId id="260" r:id="rId4"/>
    <p:sldId id="270" r:id="rId5"/>
    <p:sldId id="272" r:id="rId6"/>
    <p:sldId id="263" r:id="rId7"/>
    <p:sldId id="265" r:id="rId8"/>
    <p:sldId id="275" r:id="rId9"/>
    <p:sldId id="274" r:id="rId10"/>
    <p:sldId id="269" r:id="rId11"/>
    <p:sldId id="266" r:id="rId12"/>
    <p:sldId id="279" r:id="rId13"/>
    <p:sldId id="267" r:id="rId14"/>
    <p:sldId id="280" r:id="rId15"/>
    <p:sldId id="268" r:id="rId16"/>
    <p:sldId id="262" r:id="rId17"/>
    <p:sldId id="277" r:id="rId18"/>
    <p:sldId id="261" r:id="rId1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64" autoAdjust="0"/>
    <p:restoredTop sz="91313" autoAdjust="0"/>
  </p:normalViewPr>
  <p:slideViewPr>
    <p:cSldViewPr>
      <p:cViewPr varScale="1">
        <p:scale>
          <a:sx n="85" d="100"/>
          <a:sy n="85" d="100"/>
        </p:scale>
        <p:origin x="-105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616"/>
    </p:cViewPr>
  </p:sorterViewPr>
  <p:notesViewPr>
    <p:cSldViewPr>
      <p:cViewPr varScale="1">
        <p:scale>
          <a:sx n="51" d="100"/>
          <a:sy n="51" d="100"/>
        </p:scale>
        <p:origin x="-876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297CF-EF4E-4C29-ADFE-7E829E92C4CB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46D67-023B-4636-8F0C-F59526B4C856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573920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46D67-023B-4636-8F0C-F59526B4C856}" type="slidenum">
              <a:rPr lang="hu-HU" smtClean="0"/>
              <a:pPr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6362188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 emberekből lesz csak könyvtáros.</a:t>
            </a:r>
          </a:p>
          <a:p>
            <a:pPr marL="342900" indent="-342900">
              <a:buAutoNum type="arabicPeriod"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 emberek akaratából létezhet csak a könyvtári rendszer</a:t>
            </a:r>
          </a:p>
          <a:p>
            <a:pPr marL="342900" indent="-342900">
              <a:buAutoNum type="arabicPeriod"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olvasásra nevelés szakmánk, hivatásunk „örök életének” záloga </a:t>
            </a:r>
          </a:p>
          <a:p>
            <a:pPr marL="0" indent="0">
              <a:buNone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</a:t>
            </a:r>
          </a:p>
          <a:p>
            <a:pPr marL="0" indent="0">
              <a:buNone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nem</a:t>
            </a:r>
            <a:r>
              <a:rPr lang="hu-HU" sz="1200" b="1" baseline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olvasó emberekből s lesz diplomás, többnyire hivatalnok</a:t>
            </a:r>
          </a:p>
          <a:p>
            <a:pPr marL="171450" indent="-171450">
              <a:buFontTx/>
              <a:buChar char="-"/>
            </a:pPr>
            <a:r>
              <a:rPr lang="hu-HU" sz="1200" b="1" baseline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roma közösségre is igaz</a:t>
            </a:r>
          </a:p>
          <a:p>
            <a:pPr marL="0" indent="0">
              <a:buFontTx/>
              <a:buNone/>
            </a:pPr>
            <a:r>
              <a:rPr lang="hu-HU" sz="1200" b="1" baseline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Helyettesítheti e valami az olvasást (internet, film)</a:t>
            </a:r>
          </a:p>
          <a:p>
            <a:pPr marL="0" indent="0">
              <a:buFontTx/>
              <a:buNone/>
            </a:pPr>
            <a:r>
              <a:rPr lang="hu-HU" sz="1200" b="1" baseline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A, Lövői példa: az önszántukból, élményszerűen nem olvasó gyerek, a 120 lövői 12-14 éves gyermek közel 70%-a az internetes is csak szűk </a:t>
            </a:r>
            <a:r>
              <a:rPr lang="hu-HU" sz="1200" b="1" baseline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kereszmetszetben</a:t>
            </a:r>
            <a:r>
              <a:rPr lang="hu-HU" sz="1200" b="1" baseline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használja, nekik hiába a MEK, DIA</a:t>
            </a:r>
          </a:p>
          <a:p>
            <a:pPr marL="0" indent="0">
              <a:buFontTx/>
              <a:buNone/>
            </a:pPr>
            <a:r>
              <a:rPr lang="hu-HU" sz="1200" b="1" baseline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B, angol nyelvű dalok kedvelői – angoltudás</a:t>
            </a:r>
          </a:p>
          <a:p>
            <a:pPr marL="0" indent="0">
              <a:buFontTx/>
              <a:buNone/>
            </a:pPr>
            <a:r>
              <a:rPr lang="hu-HU" sz="1200" b="1" baseline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>
              <a:buFontTx/>
              <a:buNone/>
            </a:pPr>
            <a:endParaRPr lang="hu-HU" sz="1200" b="1" baseline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Tx/>
              <a:buNone/>
            </a:pPr>
            <a:endParaRPr lang="hu-HU" sz="1200" b="1" baseline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Tx/>
              <a:buNone/>
            </a:pPr>
            <a:r>
              <a:rPr lang="hu-HU" sz="1200" b="1" baseline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46D67-023B-4636-8F0C-F59526B4C856}" type="slidenum">
              <a:rPr lang="hu-HU" smtClean="0"/>
              <a:pPr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09188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 könyvtár roma olvasója a közeli</a:t>
            </a:r>
            <a:r>
              <a:rPr lang="hu-HU" baseline="0" dirty="0" smtClean="0"/>
              <a:t> jövőbben mint megsüvegelendő pozitív példa tűnik fel, a távoli jövőben az olvasásszeretők színes de nem megkülönböztetett táborát gyarapítja. 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46D67-023B-4636-8F0C-F59526B4C856}" type="slidenum">
              <a:rPr lang="hu-HU" smtClean="0"/>
              <a:pPr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612065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És még: </a:t>
            </a:r>
          </a:p>
          <a:p>
            <a:pPr marL="457200" indent="-457200">
              <a:buAutoNum type="arabicPeriod"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örök felkészületlenség tudata</a:t>
            </a:r>
          </a:p>
          <a:p>
            <a:pPr marL="457200" indent="-457200">
              <a:buAutoNum type="arabicPeriod"/>
            </a:pPr>
            <a:endParaRPr lang="hu-HU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sok lépés, de mindegyik megtehető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46D67-023B-4636-8F0C-F59526B4C856}" type="slidenum">
              <a:rPr lang="hu-HU" smtClean="0"/>
              <a:pPr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123378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hu-H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Bizalom! Bizalom! Bizalom!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Következetesség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Tapintat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Emberre hagyatkozás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Nemzettségi szerkezet megismerése és tolerálása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Kollegák, olvasók előítéletek kezelése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Az értelmiségi lét infrastruktúrájának biztosítása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Segítség kompetenciahiányok pótlásában (kifejezésmód, kulturális </a:t>
            </a:r>
            <a:r>
              <a:rPr lang="hu-HU" sz="1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háttérimeretek</a:t>
            </a:r>
            <a:r>
              <a:rPr lang="hu-H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hu-H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hu-H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Előítélettípúsok</a:t>
            </a:r>
            <a:endParaRPr lang="hu-H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r>
              <a:rPr lang="hu-H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Indokolatlan</a:t>
            </a:r>
            <a:r>
              <a:rPr lang="hu-HU" sz="1200" b="1" baseline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távolságtartás</a:t>
            </a:r>
            <a:endParaRPr lang="hu-HU" sz="1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r>
              <a:rPr lang="hu-H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általánosítás: „mert ilyenek a romák”</a:t>
            </a:r>
          </a:p>
          <a:p>
            <a:pPr marL="285750" indent="-285750">
              <a:buFontTx/>
              <a:buChar char="-"/>
            </a:pPr>
            <a:r>
              <a:rPr lang="hu-H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Kicsinyítés:</a:t>
            </a:r>
            <a:r>
              <a:rPr lang="hu-HU" sz="1200" b="1" baseline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tegezés,</a:t>
            </a:r>
          </a:p>
          <a:p>
            <a:pPr marL="285750" indent="-285750">
              <a:buFontTx/>
              <a:buChar char="-"/>
            </a:pPr>
            <a:endParaRPr lang="hu-HU" sz="1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r>
              <a:rPr lang="hu-H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összevonás: „a te fajtád…”</a:t>
            </a:r>
          </a:p>
          <a:p>
            <a:pPr marL="285750" indent="-285750">
              <a:buFontTx/>
              <a:buChar char="-"/>
            </a:pPr>
            <a:r>
              <a:rPr lang="hu-H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gyanú (főleg az első találkozásokkor)</a:t>
            </a:r>
          </a:p>
          <a:p>
            <a:pPr marL="285750" indent="-285750">
              <a:buFontTx/>
              <a:buChar char="-"/>
            </a:pPr>
            <a:r>
              <a:rPr lang="hu-H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felmentés, igazolás „ilyen háttérrel</a:t>
            </a:r>
            <a:r>
              <a:rPr lang="hu-HU" sz="1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46D67-023B-4636-8F0C-F59526B4C856}" type="slidenum">
              <a:rPr lang="hu-HU" smtClean="0"/>
              <a:pPr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819170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2C20C68-7102-4965-8F1C-03865ACE31A3}" type="datetimeFigureOut">
              <a:rPr lang="hu-HU" smtClean="0"/>
              <a:pPr/>
              <a:t>2013.03.25.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FA2C4FB-E89F-4DCD-A3D1-F160E751D69F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79512" y="2492896"/>
            <a:ext cx="4132218" cy="3512502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/>
            <a:r>
              <a:rPr lang="hu-H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roma (az ember), </a:t>
            </a:r>
            <a:br>
              <a:rPr lang="hu-H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hu-H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mint követhető értékminta a könyvtárakban:</a:t>
            </a:r>
            <a:br>
              <a:rPr lang="hu-H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hu-H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közeli és a távoli jövő roma könyvtárosa és roma olvasója</a:t>
            </a:r>
            <a:endParaRPr lang="hu-H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09" t="-3230" r="23701" b="3230"/>
          <a:stretch/>
        </p:blipFill>
        <p:spPr>
          <a:xfrm>
            <a:off x="4860032" y="230801"/>
            <a:ext cx="2837766" cy="5087616"/>
          </a:xfrm>
          <a:prstGeom prst="rect">
            <a:avLst/>
          </a:prstGeom>
        </p:spPr>
      </p:pic>
      <p:pic>
        <p:nvPicPr>
          <p:cNvPr id="7" name="Picture 6" descr="http://ki.nagykar.hu/files/102/dscf4636_s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539" y="151912"/>
            <a:ext cx="3058294" cy="2129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églalap 7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1" name="Kép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49583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10" name="Szövegdoboz 9"/>
          <p:cNvSpPr txBox="1"/>
          <p:nvPr/>
        </p:nvSpPr>
        <p:spPr>
          <a:xfrm>
            <a:off x="0" y="228600"/>
            <a:ext cx="181794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Axiómák</a:t>
            </a:r>
          </a:p>
        </p:txBody>
      </p:sp>
      <p:sp>
        <p:nvSpPr>
          <p:cNvPr id="7" name="Szövegdoboz 6"/>
          <p:cNvSpPr txBox="1"/>
          <p:nvPr/>
        </p:nvSpPr>
        <p:spPr>
          <a:xfrm>
            <a:off x="323528" y="1412776"/>
            <a:ext cx="4032448" cy="41549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 emberekből lesz csak könyvtáros.</a:t>
            </a:r>
          </a:p>
          <a:p>
            <a:pPr marL="342900" indent="-342900">
              <a:buAutoNum type="arabicPeriod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 emberek akaratából létezhet csak a könyvtári rendszer</a:t>
            </a:r>
            <a:r>
              <a:rPr lang="hu-H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hu-H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hu-H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hu-H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olvasásra nevelés szakmánk, hivatásunk „örök életének” záloga</a:t>
            </a:r>
          </a:p>
        </p:txBody>
      </p:sp>
      <p:sp>
        <p:nvSpPr>
          <p:cNvPr id="9" name="Lefelé nyíl 8"/>
          <p:cNvSpPr/>
          <p:nvPr/>
        </p:nvSpPr>
        <p:spPr>
          <a:xfrm>
            <a:off x="2123728" y="3356992"/>
            <a:ext cx="720080" cy="864096"/>
          </a:xfrm>
          <a:prstGeom prst="down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Cím 1"/>
          <p:cNvSpPr txBox="1">
            <a:spLocks/>
          </p:cNvSpPr>
          <p:nvPr/>
        </p:nvSpPr>
        <p:spPr>
          <a:xfrm>
            <a:off x="4788024" y="228601"/>
            <a:ext cx="3168352" cy="18534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könyvtárakban: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pic>
        <p:nvPicPr>
          <p:cNvPr id="1028" name="Picture 4" descr="2010.06.14. 09,00-10,00 Péterfy 2 Molnárné Vámos Gyöngyi 0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7" y="2347266"/>
            <a:ext cx="3961533" cy="297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églalap 14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6" name="Kép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66403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3" name="Szövegdoboz 2"/>
          <p:cNvSpPr txBox="1"/>
          <p:nvPr/>
        </p:nvSpPr>
        <p:spPr>
          <a:xfrm>
            <a:off x="0" y="228600"/>
            <a:ext cx="3995936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Mindennapi célok</a:t>
            </a:r>
            <a:endParaRPr lang="hu-H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395536" y="1052736"/>
            <a:ext cx="2952328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Látható, megtapasztalható  roma könyvtáros, roma olvasó, </a:t>
            </a:r>
            <a:b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hu-H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roma </a:t>
            </a:r>
          </a:p>
          <a:p>
            <a:pPr marL="342900" indent="-342900">
              <a:buFont typeface="Arial" pitchFamily="34" charset="0"/>
              <a:buChar char="•"/>
            </a:pPr>
            <a:endParaRPr lang="hu-H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Látható, hozzáférhető roma kultúra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hu-H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Látható befogadó olvasói gesztusok</a:t>
            </a:r>
          </a:p>
        </p:txBody>
      </p:sp>
      <p:sp>
        <p:nvSpPr>
          <p:cNvPr id="13" name="Cím 1"/>
          <p:cNvSpPr txBox="1">
            <a:spLocks/>
          </p:cNvSpPr>
          <p:nvPr/>
        </p:nvSpPr>
        <p:spPr>
          <a:xfrm>
            <a:off x="4788024" y="228601"/>
            <a:ext cx="3168352" cy="18534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könyvtárakban: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pic>
        <p:nvPicPr>
          <p:cNvPr id="2" name="Picture 2" descr="http://www.bonita-latvanypekseg.hu/files/mintaboltjaink_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5218" y="2420887"/>
            <a:ext cx="5439217" cy="2897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églalap 13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5" name="Kép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47198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4788024" y="228601"/>
            <a:ext cx="3168352" cy="1853492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</a:t>
            </a:r>
            <a:r>
              <a:rPr lang="hu-HU" sz="2000" b="1" dirty="0">
                <a:solidFill>
                  <a:schemeClr val="bg1"/>
                </a:solidFill>
              </a:rPr>
              <a:t>:</a:t>
            </a:r>
            <a:r>
              <a:rPr lang="hu-HU" sz="2000" b="1" dirty="0" smtClean="0">
                <a:solidFill>
                  <a:schemeClr val="bg1"/>
                </a:solidFill>
              </a:rPr>
              <a:t>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3" name="Szövegdoboz 2"/>
          <p:cNvSpPr txBox="1"/>
          <p:nvPr/>
        </p:nvSpPr>
        <p:spPr>
          <a:xfrm>
            <a:off x="0" y="228600"/>
            <a:ext cx="4283968" cy="95410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Távlati cél: társadalmi akadálymentesítés</a:t>
            </a:r>
            <a:endParaRPr lang="hu-H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407166" y="5026649"/>
            <a:ext cx="3626917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Egyedi,</a:t>
            </a:r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különös, nem elvárt, figyelmet felkeltő 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323528" y="1481928"/>
            <a:ext cx="3744416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Általánosan előforduló, elvárható, figyelmet nem felkeltő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Felfelé nyíl 8"/>
          <p:cNvSpPr/>
          <p:nvPr/>
        </p:nvSpPr>
        <p:spPr>
          <a:xfrm>
            <a:off x="1478920" y="2828222"/>
            <a:ext cx="1097868" cy="1944216"/>
          </a:xfrm>
          <a:prstGeom prst="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AutoShape 2" descr="https://mail-attachment.googleusercontent.com/attachment/u/0/?ui=2&amp;ik=ed8aabcd1a&amp;view=att&amp;th=13d81d7f9035d622&amp;attid=0.1&amp;disp=inline&amp;realattid=f_hegtngzs0&amp;safe=1&amp;zw&amp;saduie=AG9B_P8LQCVFfC_kWIC9cy47c8Oh&amp;sadet=1363687553442&amp;sads=YnYDQ5WJCCjHWL2h2Jq4UKucjXc&amp;sadssc=1"/>
          <p:cNvSpPr>
            <a:spLocks noChangeAspect="1" noChangeArrowheads="1"/>
          </p:cNvSpPr>
          <p:nvPr/>
        </p:nvSpPr>
        <p:spPr bwMode="auto">
          <a:xfrm>
            <a:off x="155575" y="-2773363"/>
            <a:ext cx="7705725" cy="578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0" name="AutoShape 4" descr="https://mail-attachment.googleusercontent.com/attachment/u/0/?ui=2&amp;ik=ed8aabcd1a&amp;view=att&amp;th=13d81d7f9035d622&amp;attid=0.1&amp;disp=inline&amp;realattid=f_hegtngzs0&amp;safe=1&amp;zw&amp;saduie=AG9B_P8LQCVFfC_kWIC9cy47c8Oh&amp;sadet=1363687553442&amp;sads=YnYDQ5WJCCjHWL2h2Jq4UKucjXc&amp;sadssc=1"/>
          <p:cNvSpPr>
            <a:spLocks noChangeAspect="1" noChangeArrowheads="1"/>
          </p:cNvSpPr>
          <p:nvPr/>
        </p:nvSpPr>
        <p:spPr bwMode="auto">
          <a:xfrm>
            <a:off x="307975" y="-2620963"/>
            <a:ext cx="7705725" cy="578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2" name="Kép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42760" y="2276872"/>
            <a:ext cx="4349720" cy="3024336"/>
          </a:xfrm>
          <a:prstGeom prst="rect">
            <a:avLst/>
          </a:prstGeom>
        </p:spPr>
      </p:pic>
      <p:sp>
        <p:nvSpPr>
          <p:cNvPr id="18" name="Téglalap 17"/>
          <p:cNvSpPr/>
          <p:nvPr/>
        </p:nvSpPr>
        <p:spPr>
          <a:xfrm>
            <a:off x="1539" y="6237312"/>
            <a:ext cx="4526216" cy="584775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32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32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32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32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9" name="Kép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68740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5918" y="21894"/>
            <a:ext cx="888082" cy="888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10" name="Szövegdoboz 9"/>
          <p:cNvSpPr txBox="1"/>
          <p:nvPr/>
        </p:nvSpPr>
        <p:spPr>
          <a:xfrm>
            <a:off x="0" y="228600"/>
            <a:ext cx="4283968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Kik találkoznak?</a:t>
            </a:r>
          </a:p>
        </p:txBody>
      </p:sp>
      <p:sp>
        <p:nvSpPr>
          <p:cNvPr id="7" name="Szövegdoboz 6"/>
          <p:cNvSpPr txBox="1"/>
          <p:nvPr/>
        </p:nvSpPr>
        <p:spPr>
          <a:xfrm>
            <a:off x="0" y="931114"/>
            <a:ext cx="2161954" cy="378565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endParaRPr lang="hu-H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hu-H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hu-H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zóbeliséggel </a:t>
            </a:r>
            <a:br>
              <a:rPr lang="hu-H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hu-H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jelenben élő, </a:t>
            </a:r>
          </a:p>
          <a:p>
            <a:pPr algn="ctr"/>
            <a:r>
              <a:rPr lang="hu-H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megélhetés-központú, tömegkultúra hatása alatt álló közösségben 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élő</a:t>
            </a:r>
          </a:p>
        </p:txBody>
      </p:sp>
      <p:sp>
        <p:nvSpPr>
          <p:cNvPr id="3" name="Téglalap 2"/>
          <p:cNvSpPr/>
          <p:nvPr/>
        </p:nvSpPr>
        <p:spPr>
          <a:xfrm>
            <a:off x="2262104" y="980728"/>
            <a:ext cx="2286000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endParaRPr lang="hu-H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írásos műveltséggel történetiségben élő, a magas- kultúrát folyamatosan</a:t>
            </a:r>
          </a:p>
          <a:p>
            <a:pPr lvl="0" algn="ctr"/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hasznosító, individualista</a:t>
            </a:r>
          </a:p>
          <a:p>
            <a:pPr lvl="0" algn="ctr"/>
            <a:endParaRPr lang="hu-H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Cím 1"/>
          <p:cNvSpPr>
            <a:spLocks noGrp="1"/>
          </p:cNvSpPr>
          <p:nvPr>
            <p:ph type="ctrTitle"/>
          </p:nvPr>
        </p:nvSpPr>
        <p:spPr>
          <a:xfrm>
            <a:off x="4788024" y="260648"/>
            <a:ext cx="3168352" cy="1853492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</a:t>
            </a:r>
            <a:r>
              <a:rPr lang="hu-HU" sz="2000" b="1" dirty="0">
                <a:solidFill>
                  <a:schemeClr val="bg1"/>
                </a:solidFill>
              </a:rPr>
              <a:t>:</a:t>
            </a:r>
            <a:r>
              <a:rPr lang="hu-HU" sz="2000" b="1" dirty="0" smtClean="0">
                <a:solidFill>
                  <a:schemeClr val="bg1"/>
                </a:solidFill>
              </a:rPr>
              <a:t>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D:\ROMA\KÉPEK\kaposvar_080221_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6560" y="2432342"/>
            <a:ext cx="3857625" cy="288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93550" y="0"/>
            <a:ext cx="1191700" cy="1834468"/>
          </a:xfrm>
          <a:prstGeom prst="rect">
            <a:avLst/>
          </a:prstGeom>
        </p:spPr>
      </p:pic>
      <p:sp>
        <p:nvSpPr>
          <p:cNvPr id="18" name="Téglalap 17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19850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5918" y="21894"/>
            <a:ext cx="888082" cy="888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10" name="Szövegdoboz 9"/>
          <p:cNvSpPr txBox="1"/>
          <p:nvPr/>
        </p:nvSpPr>
        <p:spPr>
          <a:xfrm>
            <a:off x="-1" y="228600"/>
            <a:ext cx="3275857" cy="95410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„romakérdés” könyvtári vetülete</a:t>
            </a:r>
          </a:p>
        </p:txBody>
      </p:sp>
      <p:sp>
        <p:nvSpPr>
          <p:cNvPr id="7" name="Szövegdoboz 6"/>
          <p:cNvSpPr txBox="1"/>
          <p:nvPr/>
        </p:nvSpPr>
        <p:spPr>
          <a:xfrm>
            <a:off x="372127" y="2276872"/>
            <a:ext cx="378349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elenyésző foglalkoztatási arány</a:t>
            </a:r>
          </a:p>
        </p:txBody>
      </p:sp>
      <p:sp>
        <p:nvSpPr>
          <p:cNvPr id="3" name="Téglalap 2"/>
          <p:cNvSpPr/>
          <p:nvPr/>
        </p:nvSpPr>
        <p:spPr>
          <a:xfrm>
            <a:off x="372126" y="1556792"/>
            <a:ext cx="3783499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hu-H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növekvő lakosságarány </a:t>
            </a:r>
            <a:endParaRPr lang="hu-H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Cím 1"/>
          <p:cNvSpPr>
            <a:spLocks noGrp="1"/>
          </p:cNvSpPr>
          <p:nvPr>
            <p:ph type="ctrTitle"/>
          </p:nvPr>
        </p:nvSpPr>
        <p:spPr>
          <a:xfrm>
            <a:off x="4788024" y="228601"/>
            <a:ext cx="3168352" cy="1853492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</a:t>
            </a:r>
            <a:r>
              <a:rPr lang="hu-HU" sz="2000" b="1" dirty="0">
                <a:solidFill>
                  <a:schemeClr val="bg1"/>
                </a:solidFill>
              </a:rPr>
              <a:t>:</a:t>
            </a:r>
            <a:r>
              <a:rPr lang="hu-HU" sz="2000" b="1" dirty="0" smtClean="0">
                <a:solidFill>
                  <a:schemeClr val="bg1"/>
                </a:solidFill>
              </a:rPr>
              <a:t>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372127" y="3284984"/>
            <a:ext cx="378349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szegénység, anyagi eredetű</a:t>
            </a:r>
          </a:p>
          <a:p>
            <a:pPr algn="ctr"/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kulturális hátrány</a:t>
            </a:r>
          </a:p>
        </p:txBody>
      </p:sp>
      <p:pic>
        <p:nvPicPr>
          <p:cNvPr id="16" name="Kép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93550" y="0"/>
            <a:ext cx="1191700" cy="1834468"/>
          </a:xfrm>
          <a:prstGeom prst="rect">
            <a:avLst/>
          </a:prstGeom>
        </p:spPr>
      </p:pic>
      <p:sp>
        <p:nvSpPr>
          <p:cNvPr id="17" name="Téglalap 16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5879654" y="2468503"/>
            <a:ext cx="150065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4%</a:t>
            </a:r>
          </a:p>
          <a:p>
            <a:r>
              <a:rPr lang="hu-H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8%</a:t>
            </a:r>
          </a:p>
          <a:p>
            <a:r>
              <a:rPr lang="hu-H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25%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1797294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10" name="Szövegdoboz 9"/>
          <p:cNvSpPr txBox="1"/>
          <p:nvPr/>
        </p:nvSpPr>
        <p:spPr>
          <a:xfrm>
            <a:off x="-1" y="228600"/>
            <a:ext cx="3851921" cy="83099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Foglalkoztatási verseny és diszkrimináció</a:t>
            </a:r>
          </a:p>
        </p:txBody>
      </p:sp>
      <p:sp>
        <p:nvSpPr>
          <p:cNvPr id="7" name="Szövegdoboz 6"/>
          <p:cNvSpPr txBox="1"/>
          <p:nvPr/>
        </p:nvSpPr>
        <p:spPr>
          <a:xfrm>
            <a:off x="179512" y="1268760"/>
            <a:ext cx="4104456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övekvő diplomás munkanélküli, </a:t>
            </a:r>
          </a:p>
          <a:p>
            <a:pPr algn="ctr"/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csökkenő „</a:t>
            </a:r>
            <a:r>
              <a:rPr lang="hu-H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könyvtároskereslet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</p:txBody>
      </p:sp>
      <p:sp>
        <p:nvSpPr>
          <p:cNvPr id="3" name="Téglalap 2"/>
          <p:cNvSpPr/>
          <p:nvPr/>
        </p:nvSpPr>
        <p:spPr>
          <a:xfrm>
            <a:off x="719584" y="4509120"/>
            <a:ext cx="3132336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Szükséges pozitív 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diszkrimináció (?)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elfelé-lefelé nyíl 7"/>
          <p:cNvSpPr/>
          <p:nvPr/>
        </p:nvSpPr>
        <p:spPr>
          <a:xfrm>
            <a:off x="1907704" y="2852936"/>
            <a:ext cx="720080" cy="1535975"/>
          </a:xfrm>
          <a:prstGeom prst="upDown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Cím 1"/>
          <p:cNvSpPr>
            <a:spLocks noGrp="1"/>
          </p:cNvSpPr>
          <p:nvPr>
            <p:ph type="ctrTitle"/>
          </p:nvPr>
        </p:nvSpPr>
        <p:spPr>
          <a:xfrm>
            <a:off x="4788024" y="228601"/>
            <a:ext cx="3168352" cy="1853492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</a:t>
            </a:r>
            <a:r>
              <a:rPr lang="hu-HU" sz="2000" b="1" dirty="0">
                <a:solidFill>
                  <a:schemeClr val="bg1"/>
                </a:solidFill>
              </a:rPr>
              <a:t>:</a:t>
            </a:r>
            <a:r>
              <a:rPr lang="hu-HU" sz="2000" b="1" dirty="0" smtClean="0">
                <a:solidFill>
                  <a:schemeClr val="bg1"/>
                </a:solidFill>
              </a:rPr>
              <a:t>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2" name="Szövegdoboz 1"/>
          <p:cNvSpPr txBox="1"/>
          <p:nvPr/>
        </p:nvSpPr>
        <p:spPr>
          <a:xfrm>
            <a:off x="4788024" y="2636912"/>
            <a:ext cx="32403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8000</a:t>
            </a:r>
          </a:p>
          <a:p>
            <a:r>
              <a:rPr lang="hu-H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600 - ? (&lt;20)</a:t>
            </a:r>
          </a:p>
          <a:p>
            <a:r>
              <a:rPr lang="hu-H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Halis</a:t>
            </a:r>
          </a:p>
          <a:p>
            <a:r>
              <a:rPr lang="hu-H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4/74 – 130/0</a:t>
            </a:r>
          </a:p>
        </p:txBody>
      </p:sp>
      <p:sp>
        <p:nvSpPr>
          <p:cNvPr id="16" name="Téglalap 15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7" name="Kép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47722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10" name="Szövegdoboz 9"/>
          <p:cNvSpPr txBox="1"/>
          <p:nvPr/>
        </p:nvSpPr>
        <p:spPr>
          <a:xfrm>
            <a:off x="-1" y="228600"/>
            <a:ext cx="3851921" cy="83099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hu-H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Az előítéletesség  jelenlétének hatása</a:t>
            </a:r>
          </a:p>
        </p:txBody>
      </p:sp>
      <p:sp>
        <p:nvSpPr>
          <p:cNvPr id="7" name="Szövegdoboz 6"/>
          <p:cNvSpPr txBox="1"/>
          <p:nvPr/>
        </p:nvSpPr>
        <p:spPr>
          <a:xfrm>
            <a:off x="9329" y="1305371"/>
            <a:ext cx="3240360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Olvasókat nyerünk </a:t>
            </a:r>
          </a:p>
          <a:p>
            <a:pPr algn="ctr"/>
            <a:r>
              <a:rPr lang="hu-H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roma közösségből.</a:t>
            </a:r>
          </a:p>
        </p:txBody>
      </p:sp>
      <p:sp>
        <p:nvSpPr>
          <p:cNvPr id="3" name="Téglalap 2"/>
          <p:cNvSpPr/>
          <p:nvPr/>
        </p:nvSpPr>
        <p:spPr>
          <a:xfrm>
            <a:off x="-36512" y="4314354"/>
            <a:ext cx="3267559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hu-H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hu-H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lvasókat veszítünk a nem roma olvasóközönségből.</a:t>
            </a:r>
            <a:endParaRPr lang="hu-H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Cím 1"/>
          <p:cNvSpPr>
            <a:spLocks noGrp="1"/>
          </p:cNvSpPr>
          <p:nvPr>
            <p:ph type="ctrTitle"/>
          </p:nvPr>
        </p:nvSpPr>
        <p:spPr>
          <a:xfrm>
            <a:off x="4788024" y="228601"/>
            <a:ext cx="3168352" cy="1853492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</a:t>
            </a:r>
            <a:r>
              <a:rPr lang="hu-HU" sz="2000" b="1" dirty="0">
                <a:solidFill>
                  <a:schemeClr val="bg1"/>
                </a:solidFill>
              </a:rPr>
              <a:t>:</a:t>
            </a:r>
            <a:r>
              <a:rPr lang="hu-HU" sz="2000" b="1" dirty="0" smtClean="0">
                <a:solidFill>
                  <a:schemeClr val="bg1"/>
                </a:solidFill>
              </a:rPr>
              <a:t>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7" name="Téglalap 16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9" name="Kép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  <p:pic>
        <p:nvPicPr>
          <p:cNvPr id="1026" name="Picture 2" descr="https://encrypted-tbn2.gstatic.com/images?q=tbn:ANd9GcS30BuRqVdH2WHgaY5K1wy3NOvSWvAVNhEp-dnWL-eXlTgUPTL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6947" y="2708920"/>
            <a:ext cx="1120640" cy="1125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3448" b="36066"/>
          <a:stretch/>
        </p:blipFill>
        <p:spPr>
          <a:xfrm>
            <a:off x="3586495" y="1988840"/>
            <a:ext cx="5689700" cy="314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43158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10" name="Szövegdoboz 9"/>
          <p:cNvSpPr txBox="1"/>
          <p:nvPr/>
        </p:nvSpPr>
        <p:spPr>
          <a:xfrm>
            <a:off x="-1" y="228600"/>
            <a:ext cx="3851921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HALIS-VÁLASZOK 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1539" y="1155347"/>
            <a:ext cx="4513161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endParaRPr lang="hu-H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Tudatosítás: a roma jelenlét </a:t>
            </a:r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ehetőség és nem kényszer</a:t>
            </a:r>
          </a:p>
          <a:p>
            <a:pPr marL="457200" indent="-457200">
              <a:buAutoNum type="arabicPeriod"/>
            </a:pPr>
            <a:endParaRPr lang="hu-H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konfliktusok felvállalása</a:t>
            </a:r>
          </a:p>
          <a:p>
            <a:pPr marL="457200" indent="-457200">
              <a:buAutoNum type="arabicPeriod"/>
            </a:pPr>
            <a:endParaRPr lang="hu-H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Differenciált kommunikáció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hu-H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Egész pályás letámadás</a:t>
            </a:r>
          </a:p>
          <a:p>
            <a:pPr marL="457200" indent="-457200">
              <a:buAutoNum type="arabicPeriod"/>
            </a:pP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Folyamatos menedzselés</a:t>
            </a:r>
          </a:p>
          <a:p>
            <a:pPr marL="457200" indent="-457200">
              <a:buAutoNum type="arabicPeriod"/>
            </a:pPr>
            <a:endParaRPr lang="hu-H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Cím 1"/>
          <p:cNvSpPr>
            <a:spLocks noGrp="1"/>
          </p:cNvSpPr>
          <p:nvPr>
            <p:ph type="ctrTitle"/>
          </p:nvPr>
        </p:nvSpPr>
        <p:spPr>
          <a:xfrm>
            <a:off x="4788024" y="260648"/>
            <a:ext cx="3168352" cy="1853492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</a:t>
            </a:r>
            <a:r>
              <a:rPr lang="hu-HU" sz="2000" b="1" dirty="0">
                <a:solidFill>
                  <a:schemeClr val="bg1"/>
                </a:solidFill>
              </a:rPr>
              <a:t>:</a:t>
            </a:r>
            <a:r>
              <a:rPr lang="hu-HU" sz="2000" b="1" dirty="0" smtClean="0">
                <a:solidFill>
                  <a:schemeClr val="bg1"/>
                </a:solidFill>
              </a:rPr>
              <a:t>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pic>
        <p:nvPicPr>
          <p:cNvPr id="12" name="Kép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8839" y="2348880"/>
            <a:ext cx="3893601" cy="2920201"/>
          </a:xfrm>
          <a:prstGeom prst="rect">
            <a:avLst/>
          </a:prstGeom>
        </p:spPr>
      </p:pic>
      <p:sp>
        <p:nvSpPr>
          <p:cNvPr id="15" name="Téglalap 14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6" name="Kép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45788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5918" y="21894"/>
            <a:ext cx="888082" cy="888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3" name="Szövegdoboz 2"/>
          <p:cNvSpPr txBox="1"/>
          <p:nvPr/>
        </p:nvSpPr>
        <p:spPr>
          <a:xfrm>
            <a:off x="0" y="228600"/>
            <a:ext cx="3635896" cy="95410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Az olvasókban rejlő lehetőség</a:t>
            </a:r>
            <a:endParaRPr lang="hu-H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251520" y="1310347"/>
            <a:ext cx="4132219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kistérségi könyvtárügy nagy esélye – „módszertani labor”</a:t>
            </a:r>
          </a:p>
          <a:p>
            <a:pPr marL="285750" indent="-285750">
              <a:buFont typeface="Arial" pitchFamily="34" charset="0"/>
              <a:buChar char="•"/>
            </a:pPr>
            <a:endParaRPr lang="hu-H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Roma fiatalok és felnőttképzésben részt vevők bevonása kortárs könyvtári segítőként és családi mentorként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hu-H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Roma témák kapcsán segítő kapcsolati háló bővítése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5004048" y="2636912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Bocska, </a:t>
            </a:r>
          </a:p>
          <a:p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Csapi, </a:t>
            </a:r>
          </a:p>
          <a:p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Galambok, </a:t>
            </a:r>
          </a:p>
          <a:p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Garabonc,  Zalakomár, </a:t>
            </a:r>
          </a:p>
          <a:p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Zalaszentjakab… </a:t>
            </a:r>
          </a:p>
        </p:txBody>
      </p:sp>
      <p:sp>
        <p:nvSpPr>
          <p:cNvPr id="11" name="Cím 1"/>
          <p:cNvSpPr>
            <a:spLocks noGrp="1"/>
          </p:cNvSpPr>
          <p:nvPr>
            <p:ph type="ctrTitle"/>
          </p:nvPr>
        </p:nvSpPr>
        <p:spPr>
          <a:xfrm>
            <a:off x="4788024" y="228601"/>
            <a:ext cx="3168352" cy="1853492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</a:t>
            </a:r>
            <a:r>
              <a:rPr lang="hu-HU" sz="2000" b="1" dirty="0">
                <a:solidFill>
                  <a:schemeClr val="bg1"/>
                </a:solidFill>
              </a:rPr>
              <a:t>:</a:t>
            </a:r>
            <a:r>
              <a:rPr lang="hu-HU" sz="2000" b="1" dirty="0" smtClean="0">
                <a:solidFill>
                  <a:schemeClr val="bg1"/>
                </a:solidFill>
              </a:rPr>
              <a:t>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  <p:sp>
        <p:nvSpPr>
          <p:cNvPr id="14" name="Téglalap 13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35347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5918" y="21894"/>
            <a:ext cx="888082" cy="888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3" name="Szövegdoboz 2"/>
          <p:cNvSpPr txBox="1"/>
          <p:nvPr/>
        </p:nvSpPr>
        <p:spPr>
          <a:xfrm>
            <a:off x="0" y="228600"/>
            <a:ext cx="4211960" cy="95410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önyvtári projektekben rejlő lehetőség</a:t>
            </a:r>
            <a:endParaRPr lang="hu-H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35496" y="1311639"/>
            <a:ext cx="4392488" cy="489364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Olvasótáborok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általános iskolásoknak 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hu-H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2005- 11 tábor, 238 diák</a:t>
            </a:r>
          </a:p>
          <a:p>
            <a:r>
              <a:rPr lang="hu-H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7(3%)/24(10%)</a:t>
            </a:r>
          </a:p>
          <a:p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hu-H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Roma diáksegítők </a:t>
            </a:r>
          </a:p>
          <a:p>
            <a:r>
              <a:rPr lang="hu-H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2012-ben 2 fő</a:t>
            </a:r>
          </a:p>
          <a:p>
            <a:r>
              <a:rPr lang="hu-H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Kalányos Terézia</a:t>
            </a:r>
          </a:p>
          <a:p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Haliskola</a:t>
            </a:r>
          </a:p>
          <a:p>
            <a:r>
              <a:rPr lang="hu-H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Általános és 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középiskolásoknak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hu-H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 iskolából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hu-H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985 diák    találkozott Fenyvesi Attilával</a:t>
            </a:r>
            <a:endParaRPr lang="hu-H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Cím 1"/>
          <p:cNvSpPr txBox="1">
            <a:spLocks/>
          </p:cNvSpPr>
          <p:nvPr/>
        </p:nvSpPr>
        <p:spPr>
          <a:xfrm>
            <a:off x="4788024" y="228601"/>
            <a:ext cx="3168352" cy="18534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könyvtárakban: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2" name="Pluszjel 1"/>
          <p:cNvSpPr/>
          <p:nvPr/>
        </p:nvSpPr>
        <p:spPr>
          <a:xfrm>
            <a:off x="3857675" y="1104650"/>
            <a:ext cx="1140618" cy="1130883"/>
          </a:xfrm>
          <a:prstGeom prst="mathPlus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Téglalap 13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5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Kép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  <p:pic>
        <p:nvPicPr>
          <p:cNvPr id="17" name="Picture 2" descr="C:\Users\Halis\AppData\Local\Temp\_tc0\DSCF059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90239" y="2181709"/>
            <a:ext cx="5290273" cy="3967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257320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3" name="Szövegdoboz 2"/>
          <p:cNvSpPr txBox="1"/>
          <p:nvPr/>
        </p:nvSpPr>
        <p:spPr>
          <a:xfrm>
            <a:off x="0" y="228600"/>
            <a:ext cx="4211960" cy="95410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Könyvtári projektekben rejlő lehetőség</a:t>
            </a:r>
            <a:endParaRPr lang="hu-H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0" y="1370092"/>
            <a:ext cx="4527755" cy="489364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Jövőnk az ifjúság I-II.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Könyvtáriskola 2010-11.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halmozottan </a:t>
            </a:r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hátrányos       </a:t>
            </a:r>
          </a:p>
          <a:p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helyzetű ipari 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tanulóknak </a:t>
            </a:r>
          </a:p>
          <a:p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hu-H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219 fiatal (70%), 3   </a:t>
            </a:r>
          </a:p>
          <a:p>
            <a:r>
              <a:rPr lang="hu-H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könyvtártag, 0 kölcsönzés</a:t>
            </a:r>
          </a:p>
          <a:p>
            <a:endParaRPr lang="hu-H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Multikulti</a:t>
            </a:r>
            <a:r>
              <a:rPr lang="hu-H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táborok 2010, 2012</a:t>
            </a:r>
            <a:endParaRPr lang="hu-H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hu-H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középiskolásoknak </a:t>
            </a:r>
          </a:p>
          <a:p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2010- 97/91 (93%)</a:t>
            </a:r>
          </a:p>
          <a:p>
            <a:r>
              <a:rPr lang="hu-H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Roma segítők: 6</a:t>
            </a:r>
          </a:p>
          <a:p>
            <a:r>
              <a:rPr lang="hu-H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Részt vevő felnőtt </a:t>
            </a:r>
          </a:p>
          <a:p>
            <a:r>
              <a:rPr lang="hu-H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családtagok 7 </a:t>
            </a:r>
            <a:r>
              <a:rPr lang="hu-H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fő </a:t>
            </a:r>
            <a:endParaRPr lang="hu-H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Cím 1"/>
          <p:cNvSpPr txBox="1">
            <a:spLocks/>
          </p:cNvSpPr>
          <p:nvPr/>
        </p:nvSpPr>
        <p:spPr>
          <a:xfrm>
            <a:off x="4788024" y="228601"/>
            <a:ext cx="3168352" cy="18534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könyvtárakban: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4788024" y="2524253"/>
            <a:ext cx="3168352" cy="2492990"/>
          </a:xfrm>
          <a:prstGeom prst="rect">
            <a:avLst/>
          </a:prstGeom>
          <a:solidFill>
            <a:srgbClr val="FDDF5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u-HU" sz="2400" b="1" dirty="0" smtClean="0">
                <a:solidFill>
                  <a:srgbClr val="990000"/>
                </a:solidFill>
              </a:rPr>
              <a:t>2011-ben </a:t>
            </a:r>
          </a:p>
          <a:p>
            <a:pPr algn="ctr">
              <a:spcBef>
                <a:spcPct val="50000"/>
              </a:spcBef>
            </a:pPr>
            <a:r>
              <a:rPr lang="hu-HU" sz="2400" b="1" dirty="0" smtClean="0">
                <a:solidFill>
                  <a:srgbClr val="990000"/>
                </a:solidFill>
              </a:rPr>
              <a:t>165/47/106</a:t>
            </a:r>
          </a:p>
          <a:p>
            <a:pPr algn="ctr">
              <a:spcBef>
                <a:spcPct val="50000"/>
              </a:spcBef>
            </a:pPr>
            <a:endParaRPr lang="hu-HU" sz="2400" b="1" dirty="0" smtClean="0">
              <a:solidFill>
                <a:srgbClr val="99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hu-HU" sz="2400" b="1" dirty="0" smtClean="0">
                <a:solidFill>
                  <a:srgbClr val="990000"/>
                </a:solidFill>
              </a:rPr>
              <a:t>2010-2013 márc.21. 36/22/507 </a:t>
            </a:r>
            <a:endParaRPr lang="hu-HU" sz="2400" b="1" dirty="0">
              <a:solidFill>
                <a:srgbClr val="990000"/>
              </a:solidFill>
            </a:endParaRPr>
          </a:p>
        </p:txBody>
      </p:sp>
      <p:sp>
        <p:nvSpPr>
          <p:cNvPr id="15" name="Téglalap 14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6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05476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3" name="Szövegdoboz 2"/>
          <p:cNvSpPr txBox="1"/>
          <p:nvPr/>
        </p:nvSpPr>
        <p:spPr>
          <a:xfrm>
            <a:off x="0" y="228600"/>
            <a:ext cx="4211960" cy="95410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Roma közösségi kapcsolatok lehetőségei</a:t>
            </a:r>
            <a:endParaRPr lang="hu-H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-10027" y="2754635"/>
            <a:ext cx="4132219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Érettségit, szakmunkát, diplomát adó felnőttképzések</a:t>
            </a: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Szociális munkás, házi gondozó képzés</a:t>
            </a: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Konfliktuskezelő tréning családi otthonos romáknak</a:t>
            </a:r>
          </a:p>
          <a:p>
            <a:pPr marL="342900" indent="-342900">
              <a:buFontTx/>
              <a:buChar char="-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Fotókiállítás „Dolgozó roma – alkotó roma”</a:t>
            </a:r>
            <a:endParaRPr lang="hu-H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269776" y="1354123"/>
            <a:ext cx="4302224" cy="113877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hu-H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RNÖ-k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EURIFE,</a:t>
            </a:r>
          </a:p>
          <a:p>
            <a:pPr algn="r"/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ZMRKSZ, Cigányvajda</a:t>
            </a:r>
          </a:p>
          <a:p>
            <a:pPr algn="r"/>
            <a:r>
              <a:rPr lang="hu-HU" sz="2000" b="1" dirty="0" smtClean="0">
                <a:solidFill>
                  <a:srgbClr val="002060"/>
                </a:solidFill>
              </a:rPr>
              <a:t>Roma értelmiségiek köre</a:t>
            </a:r>
          </a:p>
        </p:txBody>
      </p:sp>
      <p:sp>
        <p:nvSpPr>
          <p:cNvPr id="11" name="Cím 1"/>
          <p:cNvSpPr>
            <a:spLocks noGrp="1"/>
          </p:cNvSpPr>
          <p:nvPr>
            <p:ph type="ctrTitle"/>
          </p:nvPr>
        </p:nvSpPr>
        <p:spPr>
          <a:xfrm>
            <a:off x="4788024" y="228601"/>
            <a:ext cx="3168352" cy="1853492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</a:t>
            </a:r>
            <a:r>
              <a:rPr lang="hu-HU" sz="2000" b="1" dirty="0">
                <a:solidFill>
                  <a:schemeClr val="bg1"/>
                </a:solidFill>
              </a:rPr>
              <a:t>:</a:t>
            </a:r>
            <a:r>
              <a:rPr lang="hu-HU" sz="2000" b="1" dirty="0" smtClean="0">
                <a:solidFill>
                  <a:schemeClr val="bg1"/>
                </a:solidFill>
              </a:rPr>
              <a:t>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2113233"/>
            <a:ext cx="4458876" cy="325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43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45610" y="908720"/>
            <a:ext cx="4898390" cy="5949280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-36512" y="-99392"/>
            <a:ext cx="4154349" cy="594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66664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3" name="Szövegdoboz 2"/>
          <p:cNvSpPr txBox="1"/>
          <p:nvPr/>
        </p:nvSpPr>
        <p:spPr>
          <a:xfrm>
            <a:off x="-1" y="228600"/>
            <a:ext cx="4527755" cy="95410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Az atipikus és </a:t>
            </a:r>
            <a:r>
              <a:rPr lang="hu-H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közfoglalkoz-</a:t>
            </a:r>
            <a:endParaRPr lang="hu-H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tatás lehetőségei</a:t>
            </a:r>
            <a:endParaRPr lang="hu-H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396352" y="1340768"/>
            <a:ext cx="4031631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hu-H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olgári szolgálatosok </a:t>
            </a:r>
            <a:r>
              <a:rPr lang="hu-H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(2011-ig)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hu-H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unkanélküliek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hu-H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hu-H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ogyatékkal élők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zabálysértést ledolgozó közfoglalkoztatottak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ö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nkéntes programban résztvevők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yakornokok </a:t>
            </a:r>
            <a:r>
              <a:rPr lang="hu-H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(könyvtár, művelődésszervezés, pedagógus)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távmunkások</a:t>
            </a:r>
          </a:p>
        </p:txBody>
      </p:sp>
      <p:sp>
        <p:nvSpPr>
          <p:cNvPr id="10" name="Téglalap 9"/>
          <p:cNvSpPr/>
          <p:nvPr/>
        </p:nvSpPr>
        <p:spPr>
          <a:xfrm>
            <a:off x="4761315" y="2564904"/>
            <a:ext cx="30510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4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hu-H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sély </a:t>
            </a:r>
          </a:p>
          <a:p>
            <a:pPr algn="ctr"/>
            <a:r>
              <a:rPr lang="hu-H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és nem konc!</a:t>
            </a:r>
            <a:endParaRPr lang="hu-H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Cím 1"/>
          <p:cNvSpPr>
            <a:spLocks noGrp="1"/>
          </p:cNvSpPr>
          <p:nvPr>
            <p:ph type="ctrTitle"/>
          </p:nvPr>
        </p:nvSpPr>
        <p:spPr>
          <a:xfrm>
            <a:off x="4788024" y="228601"/>
            <a:ext cx="3168352" cy="1853492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</a:t>
            </a:r>
            <a:r>
              <a:rPr lang="hu-HU" sz="2000" b="1" dirty="0">
                <a:solidFill>
                  <a:schemeClr val="bg1"/>
                </a:solidFill>
              </a:rPr>
              <a:t>:</a:t>
            </a:r>
            <a:r>
              <a:rPr lang="hu-HU" sz="2000" b="1" dirty="0" smtClean="0">
                <a:solidFill>
                  <a:schemeClr val="bg1"/>
                </a:solidFill>
              </a:rPr>
              <a:t>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31427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3" name="Szövegdoboz 2"/>
          <p:cNvSpPr txBox="1"/>
          <p:nvPr/>
        </p:nvSpPr>
        <p:spPr>
          <a:xfrm>
            <a:off x="-1" y="228600"/>
            <a:ext cx="4527755" cy="95410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Az atipikus foglalkoztatás lehetőségei</a:t>
            </a:r>
            <a:endParaRPr lang="hu-H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499680" y="1340768"/>
            <a:ext cx="3744416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Roma foglalkoztatottak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ozitív, aktív, szolgáltató könyvtárkép kialakítása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könyvtárhasználói képzése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igitális írástudás fejlesztése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elnőttkori tanulásának segítése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499680" y="4941168"/>
            <a:ext cx="3744416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Ez mind értő olvasásra nevelés is!</a:t>
            </a:r>
            <a:endParaRPr lang="hu-H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Cím 1"/>
          <p:cNvSpPr>
            <a:spLocks noGrp="1"/>
          </p:cNvSpPr>
          <p:nvPr>
            <p:ph type="ctrTitle"/>
          </p:nvPr>
        </p:nvSpPr>
        <p:spPr>
          <a:xfrm>
            <a:off x="4788024" y="228601"/>
            <a:ext cx="3168352" cy="1853492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</a:t>
            </a:r>
            <a:r>
              <a:rPr lang="hu-HU" sz="2000" b="1" dirty="0">
                <a:solidFill>
                  <a:schemeClr val="bg1"/>
                </a:solidFill>
              </a:rPr>
              <a:t>:</a:t>
            </a:r>
            <a:r>
              <a:rPr lang="hu-HU" sz="2000" b="1" dirty="0" smtClean="0">
                <a:solidFill>
                  <a:schemeClr val="bg1"/>
                </a:solidFill>
              </a:rPr>
              <a:t>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  <p:sp>
        <p:nvSpPr>
          <p:cNvPr id="14" name="Szövegdoboz 13"/>
          <p:cNvSpPr txBox="1"/>
          <p:nvPr/>
        </p:nvSpPr>
        <p:spPr>
          <a:xfrm>
            <a:off x="4788024" y="3019838"/>
            <a:ext cx="31683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Együtt dolgozni, élni bárkivel hosszú </a:t>
            </a:r>
            <a:r>
              <a:rPr lang="hu-H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tanulási folyamat</a:t>
            </a: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hu-HU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5733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3" name="Szövegdoboz 2"/>
          <p:cNvSpPr txBox="1"/>
          <p:nvPr/>
        </p:nvSpPr>
        <p:spPr>
          <a:xfrm>
            <a:off x="-1" y="228600"/>
            <a:ext cx="4527755" cy="95410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romák foglalkoztatásának speciális menedzselése</a:t>
            </a:r>
            <a:endParaRPr lang="hu-H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101210" y="1268760"/>
            <a:ext cx="4325331" cy="489364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Bizalom! Bizalom! Bizalom!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Következetesség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Tapintat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Emberre hagyatkozás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Nemzetségi </a:t>
            </a: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szerkezet megismerése és tolerálása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Kollegák, olvasók előítéletek kezelése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Az értelmiségi lét infrastruktúrájának biztosítása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Segítség kompetenciahiányok pótlásában</a:t>
            </a:r>
          </a:p>
        </p:txBody>
      </p:sp>
      <p:sp>
        <p:nvSpPr>
          <p:cNvPr id="2" name="Szövegdoboz 1"/>
          <p:cNvSpPr txBox="1"/>
          <p:nvPr/>
        </p:nvSpPr>
        <p:spPr>
          <a:xfrm>
            <a:off x="4788024" y="2420888"/>
            <a:ext cx="31683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Előítélettípusok</a:t>
            </a:r>
            <a:endParaRPr lang="hu-H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r>
              <a:rPr lang="hu-H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ávolságtartás</a:t>
            </a:r>
          </a:p>
          <a:p>
            <a:pPr marL="285750" indent="-285750">
              <a:buFontTx/>
              <a:buChar char="-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általánosítás</a:t>
            </a:r>
          </a:p>
          <a:p>
            <a:pPr marL="285750" indent="-285750">
              <a:buFontTx/>
              <a:buChar char="-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kicsinyítés</a:t>
            </a:r>
          </a:p>
          <a:p>
            <a:pPr marL="285750" indent="-285750">
              <a:buFontTx/>
              <a:buChar char="-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összevonás</a:t>
            </a:r>
          </a:p>
          <a:p>
            <a:pPr marL="285750" indent="-285750">
              <a:buFontTx/>
              <a:buChar char="-"/>
            </a:pP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gyanú</a:t>
            </a:r>
          </a:p>
          <a:p>
            <a:pPr marL="285750" indent="-285750">
              <a:buFontTx/>
              <a:buChar char="-"/>
            </a:pPr>
            <a:r>
              <a:rPr lang="hu-H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hu-H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amis felmentés</a:t>
            </a:r>
            <a:endParaRPr lang="hu-HU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Cím 1"/>
          <p:cNvSpPr>
            <a:spLocks noGrp="1"/>
          </p:cNvSpPr>
          <p:nvPr>
            <p:ph type="ctrTitle"/>
          </p:nvPr>
        </p:nvSpPr>
        <p:spPr>
          <a:xfrm>
            <a:off x="4788024" y="228601"/>
            <a:ext cx="3168352" cy="1853492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 smtClean="0">
                <a:solidFill>
                  <a:schemeClr val="bg1"/>
                </a:solidFill>
              </a:rPr>
              <a:t>A roma, mint követhető értékminta a könyvtárakban</a:t>
            </a:r>
            <a:r>
              <a:rPr lang="hu-HU" sz="2000" b="1" dirty="0">
                <a:solidFill>
                  <a:schemeClr val="bg1"/>
                </a:solidFill>
              </a:rPr>
              <a:t>:</a:t>
            </a:r>
            <a:r>
              <a:rPr lang="hu-HU" sz="2000" b="1" dirty="0" smtClean="0">
                <a:solidFill>
                  <a:schemeClr val="bg1"/>
                </a:solidFill>
              </a:rPr>
              <a:t> a közeli és a távoli jövő roma könyvtárosa és roma olvasója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1" name="Téglalap 10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092064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4527755" y="619283"/>
            <a:ext cx="3683918" cy="3961845"/>
          </a:xfrm>
        </p:spPr>
        <p:txBody>
          <a:bodyPr>
            <a:normAutofit fontScale="90000"/>
          </a:bodyPr>
          <a:lstStyle/>
          <a:p>
            <a:pPr algn="ctr"/>
            <a:r>
              <a:rPr lang="hu-H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roma </a:t>
            </a:r>
            <a:r>
              <a:rPr lang="hu-HU" sz="2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(az ember), </a:t>
            </a:r>
            <a:r>
              <a:rPr lang="hu-H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hu-H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hu-H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mint követhető értékminta a könyvtárakba:</a:t>
            </a:r>
            <a:br>
              <a:rPr lang="hu-H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hu-H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hu-H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hu-H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u-H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közeli és a távoli jövő roma könyvtárosa és roma olvasója</a:t>
            </a:r>
            <a:endParaRPr lang="hu-H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4527755" y="531841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Olvasóvá nevelés</a:t>
            </a:r>
          </a:p>
          <a:p>
            <a:r>
              <a:rPr lang="hu-H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Mezőberény 2013.03.22-23.</a:t>
            </a:r>
            <a:endParaRPr lang="hu-H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Kép 1" descr="Leírás: http://mke.info.hu/wp-content/themes/buddybase-child/_inc/images/mke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26978"/>
            <a:ext cx="47625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3" name="Szövegdoboz 2"/>
          <p:cNvSpPr txBox="1"/>
          <p:nvPr/>
        </p:nvSpPr>
        <p:spPr>
          <a:xfrm>
            <a:off x="539552" y="1268760"/>
            <a:ext cx="3744416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hu-H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hu-H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KÖSZÖNÖM </a:t>
            </a:r>
          </a:p>
          <a:p>
            <a:pPr algn="ctr"/>
            <a:r>
              <a:rPr lang="hu-H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hu-H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hu-H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FIGYELMET!</a:t>
            </a:r>
          </a:p>
          <a:p>
            <a:pPr algn="ctr"/>
            <a:endParaRPr lang="hu-H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1539" y="6237312"/>
            <a:ext cx="4526216" cy="400110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kardosferenc</a:t>
            </a:r>
            <a:r>
              <a:rPr lang="hu-HU" sz="2000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@</a:t>
            </a:r>
            <a:r>
              <a:rPr lang="hu-HU" sz="2000" dirty="0" err="1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gmail.com</a:t>
            </a:r>
            <a:endParaRPr lang="hu-HU" sz="2000" dirty="0">
              <a:solidFill>
                <a:schemeClr val="bg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0" name="Kép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0709" y="0"/>
            <a:ext cx="964540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17639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1902</TotalTime>
  <Words>1100</Words>
  <Application>Microsoft Office PowerPoint</Application>
  <PresentationFormat>Diavetítés a képernyőre (4:3 oldalarány)</PresentationFormat>
  <Paragraphs>251</Paragraphs>
  <Slides>18</Slides>
  <Notes>5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18</vt:i4>
      </vt:variant>
    </vt:vector>
  </HeadingPairs>
  <TitlesOfParts>
    <vt:vector size="19" baseType="lpstr">
      <vt:lpstr>Austin</vt:lpstr>
      <vt:lpstr>A roma (az ember),  mint követhető értékminta a könyvtárakban: a közeli és a távoli jövő roma könyvtárosa és roma olvasója</vt:lpstr>
      <vt:lpstr>2. dia</vt:lpstr>
      <vt:lpstr>3. dia</vt:lpstr>
      <vt:lpstr>A roma, mint követhető értékminta a könyvtárakban: a közeli és a távoli jövő roma könyvtárosa és roma olvasója</vt:lpstr>
      <vt:lpstr>A roma, mint követhető értékminta a könyvtárakban: a közeli és a távoli jövő roma könyvtárosa és roma olvasója</vt:lpstr>
      <vt:lpstr>A roma, mint követhető értékminta a könyvtárakban: a közeli és a távoli jövő roma könyvtárosa és roma olvasója</vt:lpstr>
      <vt:lpstr>A roma, mint követhető értékminta a könyvtárakban: a közeli és a távoli jövő roma könyvtárosa és roma olvasója</vt:lpstr>
      <vt:lpstr>A roma, mint követhető értékminta a könyvtárakban: a közeli és a távoli jövő roma könyvtárosa és roma olvasója</vt:lpstr>
      <vt:lpstr>A roma, mint követhető értékminta a könyvtárakban: a közeli és a távoli jövő roma könyvtárosa és roma olvasója</vt:lpstr>
      <vt:lpstr>A roma, mint követhető értékminta a könyvtárakban: a közeli és a távoli jövő roma könyvtárosa és roma olvasója</vt:lpstr>
      <vt:lpstr>11. dia</vt:lpstr>
      <vt:lpstr>12. dia</vt:lpstr>
      <vt:lpstr>A roma, mint követhető értékminta a könyvtárakban: a közeli és a távoli jövő roma könyvtárosa és roma olvasója</vt:lpstr>
      <vt:lpstr>14. dia</vt:lpstr>
      <vt:lpstr>A roma, mint követhető értékminta a könyvtárakban: a közeli és a távoli jövő roma könyvtárosa és roma olvasója</vt:lpstr>
      <vt:lpstr>A roma, mint követhető értékminta a könyvtárakban: a közeli és a távoli jövő roma könyvtárosa és roma olvasója</vt:lpstr>
      <vt:lpstr>A roma, mint követhető értékminta a könyvtárakban: a közeli és a távoli jövő roma könyvtárosa és roma olvasója</vt:lpstr>
      <vt:lpstr>A roma (az ember),  mint követhető értékminta a könyvtárakba:    a közeli és a távoli jövő roma könyvtárosa és roma olvasója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roma, mint követhető értékminta a könyvtárakban  A közel- és a távoli jövő roma könyvtárosa és roma olvasója</dc:title>
  <dc:creator>Halis</dc:creator>
  <cp:lastModifiedBy>Halis</cp:lastModifiedBy>
  <cp:revision>111</cp:revision>
  <dcterms:created xsi:type="dcterms:W3CDTF">2013-03-16T12:07:35Z</dcterms:created>
  <dcterms:modified xsi:type="dcterms:W3CDTF">2013-03-25T14:06:30Z</dcterms:modified>
</cp:coreProperties>
</file>